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114300"/>
          </a:xfrm>
          <a:prstGeom prst="rect">
            <a:avLst/>
          </a:prstGeom>
          <a:solidFill>
            <a:srgbClr val="0B2D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sankhla-co-wordmark-2026092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266700"/>
            <a:ext cx="3251200" cy="6096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85800" y="1270000"/>
            <a:ext cx="10820400" cy="990599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ct val="120000"/>
              </a:lnSpc>
              <a:defRPr sz="2900" b="1">
                <a:solidFill>
                  <a:srgbClr val="0B2D6B"/>
                </a:solidFill>
                <a:latin typeface="Arial"/>
              </a:defRPr>
            </a:pPr>
            <a:r>
              <a:t>PoSH awareness &amp; workplace respect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1930400"/>
            <a:ext cx="10820400" cy="558800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ct val="120000"/>
              </a:lnSpc>
              <a:defRPr sz="1400" b="0">
                <a:solidFill>
                  <a:srgbClr val="516078"/>
                </a:solidFill>
                <a:latin typeface="Arial"/>
              </a:defRPr>
            </a:pPr>
            <a:r>
              <a:t>Employee and manager training | India | Reviewed 7 October 2026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85800" y="2641600"/>
            <a:ext cx="3429000" cy="2946400"/>
          </a:xfrm>
          <a:prstGeom prst="roundRect">
            <a:avLst/>
          </a:prstGeom>
          <a:solidFill>
            <a:srgbClr val="EAF2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14400" y="2870200"/>
            <a:ext cx="2971800" cy="377952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ct val="120000"/>
              </a:lnSpc>
              <a:defRPr sz="1600" b="1">
                <a:solidFill>
                  <a:srgbClr val="0B2D6B"/>
                </a:solidFill>
                <a:latin typeface="Arial"/>
              </a:defRPr>
            </a:pPr>
            <a:r>
              <a:t>Purpose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3311652"/>
            <a:ext cx="2971800" cy="2149348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ct val="120000"/>
              </a:lnSpc>
              <a:defRPr sz="1320" b="0">
                <a:solidFill>
                  <a:srgbClr val="0B2D6B"/>
                </a:solidFill>
                <a:latin typeface="Arial"/>
              </a:defRPr>
            </a:pPr>
            <a:r>
              <a:t>Understand respectful conduct, reporting routes and fair, confidential handling. This awareness resource supports training; it is not an inquiry manual or compliance certificate.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81500" y="2641600"/>
            <a:ext cx="3429000" cy="2946400"/>
          </a:xfrm>
          <a:prstGeom prst="roundRect">
            <a:avLst/>
          </a:prstGeom>
          <a:solidFill>
            <a:srgbClr val="EAF2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610100" y="2870200"/>
            <a:ext cx="2971800" cy="377952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ct val="120000"/>
              </a:lnSpc>
              <a:defRPr sz="1600" b="1">
                <a:solidFill>
                  <a:srgbClr val="0B2D6B"/>
                </a:solidFill>
                <a:latin typeface="Arial"/>
              </a:defRPr>
            </a:pPr>
            <a:r>
              <a:t>Before you present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10100" y="3311652"/>
            <a:ext cx="2971800" cy="2149348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ct val="120000"/>
              </a:lnSpc>
              <a:defRPr sz="1320" b="0">
                <a:solidFill>
                  <a:srgbClr val="0B2D6B"/>
                </a:solidFill>
                <a:latin typeface="Arial"/>
              </a:defRPr>
            </a:pPr>
            <a:r>
              <a:t>Insert your organisation’s current Internal Committee contacts and reporting channel on slide 14. Explain the workplace policy and local arrangements.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77200" y="2641600"/>
            <a:ext cx="3429000" cy="2946400"/>
          </a:xfrm>
          <a:prstGeom prst="roundRect">
            <a:avLst/>
          </a:prstGeom>
          <a:solidFill>
            <a:srgbClr val="EAF2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305800" y="2870200"/>
            <a:ext cx="2971800" cy="377952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ct val="120000"/>
              </a:lnSpc>
              <a:defRPr sz="1600" b="1">
                <a:solidFill>
                  <a:srgbClr val="0B2D6B"/>
                </a:solidFill>
                <a:latin typeface="Arial"/>
              </a:defRPr>
            </a:pPr>
            <a:r>
              <a:t>About this edition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05800" y="3311652"/>
            <a:ext cx="2971800" cy="2149348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ct val="120000"/>
              </a:lnSpc>
              <a:defRPr sz="1320" b="0">
                <a:solidFill>
                  <a:srgbClr val="0B2D6B"/>
                </a:solidFill>
                <a:latin typeface="Arial"/>
              </a:defRPr>
            </a:pPr>
            <a:r>
              <a:t>Updated replacement prepared by Sankhla &amp; Co. for the established training-download address. It is not represented as the original 2024 presentation.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85800" y="6032500"/>
            <a:ext cx="10160000" cy="533400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ct val="120000"/>
              </a:lnSpc>
              <a:defRPr sz="900" b="0">
                <a:solidFill>
                  <a:srgbClr val="516078"/>
                </a:solidFill>
                <a:latin typeface="Arial"/>
              </a:defRPr>
            </a:pPr>
            <a:r>
              <a:t>PoSH Act, sections 2–4 and 19. Primary source on slide 15.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922000" y="6502400"/>
            <a:ext cx="635000" cy="254000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ct val="120000"/>
              </a:lnSpc>
              <a:defRPr sz="900" b="0">
                <a:solidFill>
                  <a:srgbClr val="516078"/>
                </a:solidFill>
                <a:latin typeface="Arial"/>
              </a:defRPr>
            </a:pPr>
            <a:r>
              <a:t>01 / 15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114300"/>
          </a:xfrm>
          <a:prstGeom prst="rect">
            <a:avLst/>
          </a:prstGeom>
          <a:solidFill>
            <a:srgbClr val="0B2D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sankhla-co-wordmark-2026092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266700"/>
            <a:ext cx="3251200" cy="6096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85800" y="1270000"/>
            <a:ext cx="10820400" cy="990599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ct val="120000"/>
              </a:lnSpc>
              <a:defRPr sz="2900" b="1">
                <a:solidFill>
                  <a:srgbClr val="0B2D6B"/>
                </a:solidFill>
                <a:latin typeface="Arial"/>
              </a:defRPr>
            </a:pPr>
            <a:r>
              <a:t>What the Act protects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1930400"/>
            <a:ext cx="10820400" cy="558800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ct val="120000"/>
              </a:lnSpc>
              <a:defRPr sz="1400" b="0">
                <a:solidFill>
                  <a:srgbClr val="516078"/>
                </a:solidFill>
                <a:latin typeface="Arial"/>
              </a:defRPr>
            </a:pPr>
            <a:r>
              <a:t>Recognise the statutory scope and your workplace’s wider policy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85800" y="2641600"/>
            <a:ext cx="3429000" cy="2946400"/>
          </a:xfrm>
          <a:prstGeom prst="roundRect">
            <a:avLst/>
          </a:prstGeom>
          <a:solidFill>
            <a:srgbClr val="EAF2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14400" y="2870200"/>
            <a:ext cx="2971800" cy="377952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ct val="120000"/>
              </a:lnSpc>
              <a:defRPr sz="1600" b="1">
                <a:solidFill>
                  <a:srgbClr val="0B2D6B"/>
                </a:solidFill>
                <a:latin typeface="Arial"/>
              </a:defRPr>
            </a:pPr>
            <a:r>
              <a:t>A protected workplace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3311652"/>
            <a:ext cx="2971800" cy="2149348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ct val="120000"/>
              </a:lnSpc>
              <a:defRPr sz="1320" b="0">
                <a:solidFill>
                  <a:srgbClr val="0B2D6B"/>
                </a:solidFill>
                <a:latin typeface="Arial"/>
              </a:defRPr>
            </a:pPr>
            <a:r>
              <a:t>The Act protects an aggrieved woman of any age, whether employed or not, in relation to a workplace. Employees, trainees, contract workers and visitors may fall within the relevant definitions.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81500" y="2641600"/>
            <a:ext cx="3429000" cy="2946400"/>
          </a:xfrm>
          <a:prstGeom prst="roundRect">
            <a:avLst/>
          </a:prstGeom>
          <a:solidFill>
            <a:srgbClr val="EAF2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610100" y="2870200"/>
            <a:ext cx="2971800" cy="377952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ct val="120000"/>
              </a:lnSpc>
              <a:defRPr sz="1600" b="1">
                <a:solidFill>
                  <a:srgbClr val="0B2D6B"/>
                </a:solidFill>
                <a:latin typeface="Arial"/>
              </a:defRPr>
            </a:pPr>
            <a:r>
              <a:t>Work is not only a desk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10100" y="3311652"/>
            <a:ext cx="2971800" cy="2149348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ct val="120000"/>
              </a:lnSpc>
              <a:defRPr sz="1320" b="0">
                <a:solidFill>
                  <a:srgbClr val="0B2D6B"/>
                </a:solidFill>
                <a:latin typeface="Arial"/>
              </a:defRPr>
            </a:pPr>
            <a:r>
              <a:t>The definition includes work-related visits and employer-provided transport. Consider work communications and offsite activity in their employment context.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77200" y="2641600"/>
            <a:ext cx="3429000" cy="2946400"/>
          </a:xfrm>
          <a:prstGeom prst="roundRect">
            <a:avLst/>
          </a:prstGeom>
          <a:solidFill>
            <a:srgbClr val="EAF2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305800" y="2870200"/>
            <a:ext cx="2971800" cy="377952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ct val="120000"/>
              </a:lnSpc>
              <a:defRPr sz="1600" b="1">
                <a:solidFill>
                  <a:srgbClr val="0B2D6B"/>
                </a:solidFill>
                <a:latin typeface="Arial"/>
              </a:defRPr>
            </a:pPr>
            <a:r>
              <a:t>A wider policy is possible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05800" y="3311652"/>
            <a:ext cx="2971800" cy="2149348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ct val="120000"/>
              </a:lnSpc>
              <a:defRPr sz="1320" b="0">
                <a:solidFill>
                  <a:srgbClr val="0B2D6B"/>
                </a:solidFill>
                <a:latin typeface="Arial"/>
              </a:defRPr>
            </a:pPr>
            <a:r>
              <a:t>An employer may adopt broader respectful-workplace protections. Distinguish those policy routes from the Act’s statutory jurisdiction and committee process.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85800" y="6032500"/>
            <a:ext cx="10160000" cy="533400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ct val="120000"/>
              </a:lnSpc>
              <a:defRPr sz="900" b="0">
                <a:solidFill>
                  <a:srgbClr val="516078"/>
                </a:solidFill>
                <a:latin typeface="Arial"/>
              </a:defRPr>
            </a:pPr>
            <a:r>
              <a:t>PoSH Act, sections 2(a), 2(f), 2(o) and 3.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922000" y="6502400"/>
            <a:ext cx="635000" cy="254000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ct val="120000"/>
              </a:lnSpc>
              <a:defRPr sz="900" b="0">
                <a:solidFill>
                  <a:srgbClr val="516078"/>
                </a:solidFill>
                <a:latin typeface="Arial"/>
              </a:defRPr>
            </a:pPr>
            <a:r>
              <a:t>02 / 15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114300"/>
          </a:xfrm>
          <a:prstGeom prst="rect">
            <a:avLst/>
          </a:prstGeom>
          <a:solidFill>
            <a:srgbClr val="0B2D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sankhla-co-wordmark-2026092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266700"/>
            <a:ext cx="3251200" cy="6096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85800" y="1270000"/>
            <a:ext cx="10820400" cy="990599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ct val="120000"/>
              </a:lnSpc>
              <a:defRPr sz="2900" b="1">
                <a:solidFill>
                  <a:srgbClr val="0B2D6B"/>
                </a:solidFill>
                <a:latin typeface="Arial"/>
              </a:defRPr>
            </a:pPr>
            <a:r>
              <a:t>Recognise unwelcome conduct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1930400"/>
            <a:ext cx="10820400" cy="558800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ct val="120000"/>
              </a:lnSpc>
              <a:defRPr sz="1400" b="0">
                <a:solidFill>
                  <a:srgbClr val="516078"/>
                </a:solidFill>
                <a:latin typeface="Arial"/>
              </a:defRPr>
            </a:pPr>
            <a:r>
              <a:t>Conduct and context matter—not a claim that it was “just a joke”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85800" y="2641600"/>
            <a:ext cx="3429000" cy="2946400"/>
          </a:xfrm>
          <a:prstGeom prst="roundRect">
            <a:avLst/>
          </a:prstGeom>
          <a:solidFill>
            <a:srgbClr val="EAF2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14400" y="2870200"/>
            <a:ext cx="2971800" cy="377952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ct val="120000"/>
              </a:lnSpc>
              <a:defRPr sz="1600" b="1">
                <a:solidFill>
                  <a:srgbClr val="0B2D6B"/>
                </a:solidFill>
                <a:latin typeface="Arial"/>
              </a:defRPr>
            </a:pPr>
            <a:r>
              <a:t>Examples to discuss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3311652"/>
            <a:ext cx="2971800" cy="2149348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ct val="120000"/>
              </a:lnSpc>
              <a:defRPr sz="1320" b="0">
                <a:solidFill>
                  <a:srgbClr val="0B2D6B"/>
                </a:solidFill>
                <a:latin typeface="Arial"/>
              </a:defRPr>
            </a:pPr>
            <a:r>
              <a:t>Unwelcome sexual remarks, messages, gestures or requests can raise a PoSH concern. Unwanted personal attention should be assessed in its full context.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81500" y="2641600"/>
            <a:ext cx="3429000" cy="2946400"/>
          </a:xfrm>
          <a:prstGeom prst="roundRect">
            <a:avLst/>
          </a:prstGeom>
          <a:solidFill>
            <a:srgbClr val="EAF2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610100" y="2870200"/>
            <a:ext cx="2971800" cy="377952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ct val="120000"/>
              </a:lnSpc>
              <a:defRPr sz="1600" b="1">
                <a:solidFill>
                  <a:srgbClr val="0B2D6B"/>
                </a:solidFill>
                <a:latin typeface="Arial"/>
              </a:defRPr>
            </a:pPr>
            <a:r>
              <a:t>Power and pressure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10100" y="3311652"/>
            <a:ext cx="2971800" cy="2149348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ct val="120000"/>
              </a:lnSpc>
              <a:defRPr sz="1320" b="0">
                <a:solidFill>
                  <a:srgbClr val="0B2D6B"/>
                </a:solidFill>
                <a:latin typeface="Arial"/>
              </a:defRPr>
            </a:pPr>
            <a:r>
              <a:t>Linking work opportunities to unwelcome personal demands, threatening adverse treatment or creating a hostile environment can be relevant.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77200" y="2641600"/>
            <a:ext cx="3429000" cy="2946400"/>
          </a:xfrm>
          <a:prstGeom prst="roundRect">
            <a:avLst/>
          </a:prstGeom>
          <a:solidFill>
            <a:srgbClr val="EAF2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305800" y="2870200"/>
            <a:ext cx="2971800" cy="377952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ct val="120000"/>
              </a:lnSpc>
              <a:defRPr sz="1600" b="1">
                <a:solidFill>
                  <a:srgbClr val="0B2D6B"/>
                </a:solidFill>
                <a:latin typeface="Arial"/>
              </a:defRPr>
            </a:pPr>
            <a:r>
              <a:t>Respect boundaries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05800" y="3311652"/>
            <a:ext cx="2971800" cy="2149348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ct val="120000"/>
              </a:lnSpc>
              <a:defRPr sz="1320" b="0">
                <a:solidFill>
                  <a:srgbClr val="0B2D6B"/>
                </a:solidFill>
                <a:latin typeface="Arial"/>
              </a:defRPr>
            </a:pPr>
            <a:r>
              <a:t>Stop inappropriate behaviour. A person need not participate in a confrontation before seeking assistance. Managers should not dismiss concerns based on hierarchy or familiarity.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85800" y="6032500"/>
            <a:ext cx="10160000" cy="533400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ct val="120000"/>
              </a:lnSpc>
              <a:defRPr sz="900" b="0">
                <a:solidFill>
                  <a:srgbClr val="516078"/>
                </a:solidFill>
                <a:latin typeface="Arial"/>
              </a:defRPr>
            </a:pPr>
            <a:r>
              <a:t>PoSH Act, sections 2(n) and 3. Illustrative examples, not findings about a real person.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922000" y="6502400"/>
            <a:ext cx="635000" cy="254000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ct val="120000"/>
              </a:lnSpc>
              <a:defRPr sz="900" b="0">
                <a:solidFill>
                  <a:srgbClr val="516078"/>
                </a:solidFill>
                <a:latin typeface="Arial"/>
              </a:defRPr>
            </a:pPr>
            <a:r>
              <a:t>03 / 15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114300"/>
          </a:xfrm>
          <a:prstGeom prst="rect">
            <a:avLst/>
          </a:prstGeom>
          <a:solidFill>
            <a:srgbClr val="0B2D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sankhla-co-wordmark-2026092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266700"/>
            <a:ext cx="3251200" cy="6096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85800" y="1270000"/>
            <a:ext cx="10820400" cy="990599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ct val="120000"/>
              </a:lnSpc>
              <a:defRPr sz="2900" b="1">
                <a:solidFill>
                  <a:srgbClr val="0B2D6B"/>
                </a:solidFill>
                <a:latin typeface="Arial"/>
              </a:defRPr>
            </a:pPr>
            <a:r>
              <a:t>Internal Committee: the essentials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1930400"/>
            <a:ext cx="10820400" cy="558800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ct val="120000"/>
              </a:lnSpc>
              <a:defRPr sz="1400" b="0">
                <a:solidFill>
                  <a:srgbClr val="516078"/>
                </a:solidFill>
                <a:latin typeface="Arial"/>
              </a:defRPr>
            </a:pPr>
            <a:r>
              <a:t>Formation and capability matter more than a name on a notice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85800" y="2641600"/>
            <a:ext cx="3429000" cy="2946400"/>
          </a:xfrm>
          <a:prstGeom prst="roundRect">
            <a:avLst/>
          </a:prstGeom>
          <a:solidFill>
            <a:srgbClr val="EAF2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14400" y="2870200"/>
            <a:ext cx="2971800" cy="377952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ct val="120000"/>
              </a:lnSpc>
              <a:defRPr sz="1600" b="1">
                <a:solidFill>
                  <a:srgbClr val="0B2D6B"/>
                </a:solidFill>
                <a:latin typeface="Arial"/>
              </a:defRPr>
            </a:pPr>
            <a:r>
              <a:t>When to constitute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3311652"/>
            <a:ext cx="2971800" cy="2149348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ct val="120000"/>
              </a:lnSpc>
              <a:defRPr sz="1320" b="0">
                <a:solidFill>
                  <a:srgbClr val="0B2D6B"/>
                </a:solidFill>
                <a:latin typeface="Arial"/>
              </a:defRPr>
            </a:pPr>
            <a:r>
              <a:t>Establishments with 10 or more workers must constitute an Internal Committee by written order. Check separate office or administrative-unit requirements under section 4.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81500" y="2641600"/>
            <a:ext cx="3429000" cy="2946400"/>
          </a:xfrm>
          <a:prstGeom prst="roundRect">
            <a:avLst/>
          </a:prstGeom>
          <a:solidFill>
            <a:srgbClr val="EAF2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610100" y="2870200"/>
            <a:ext cx="2971800" cy="377952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ct val="120000"/>
              </a:lnSpc>
              <a:defRPr sz="1600" b="1">
                <a:solidFill>
                  <a:srgbClr val="0B2D6B"/>
                </a:solidFill>
                <a:latin typeface="Arial"/>
              </a:defRPr>
            </a:pPr>
            <a:r>
              <a:t>Composition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10100" y="3311652"/>
            <a:ext cx="2971800" cy="2149348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ct val="120000"/>
              </a:lnSpc>
              <a:defRPr sz="1320" b="0">
                <a:solidFill>
                  <a:srgbClr val="0B2D6B"/>
                </a:solidFill>
                <a:latin typeface="Arial"/>
              </a:defRPr>
            </a:pPr>
            <a:r>
              <a:t>A senior woman employee as Presiding Officer, at least two employee members and one qualifying external member. At least half the total members must be women. Check the statutory eligibility requirements.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77200" y="2641600"/>
            <a:ext cx="3429000" cy="2946400"/>
          </a:xfrm>
          <a:prstGeom prst="roundRect">
            <a:avLst/>
          </a:prstGeom>
          <a:solidFill>
            <a:srgbClr val="EAF2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305800" y="2870200"/>
            <a:ext cx="2971800" cy="377952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ct val="120000"/>
              </a:lnSpc>
              <a:defRPr sz="1600" b="1">
                <a:solidFill>
                  <a:srgbClr val="0B2D6B"/>
                </a:solidFill>
                <a:latin typeface="Arial"/>
              </a:defRPr>
            </a:pPr>
            <a:r>
              <a:t>Tenure and readiness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05800" y="3311652"/>
            <a:ext cx="2971800" cy="2149348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ct val="120000"/>
              </a:lnSpc>
              <a:defRPr sz="1320" b="0">
                <a:solidFill>
                  <a:srgbClr val="0B2D6B"/>
                </a:solidFill>
                <a:latin typeface="Arial"/>
              </a:defRPr>
            </a:pPr>
            <a:r>
              <a:t>Appointments may run for up to three years. Keep contacts current, review vacancies and conflicts, and provide committee orientation and facilities.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85800" y="6032500"/>
            <a:ext cx="10160000" cy="533400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ct val="120000"/>
              </a:lnSpc>
              <a:defRPr sz="900" b="0">
                <a:solidFill>
                  <a:srgbClr val="516078"/>
                </a:solidFill>
                <a:latin typeface="Arial"/>
              </a:defRPr>
            </a:pPr>
            <a:r>
              <a:t>PoSH Act, sections 4 and 19. Older documents may use IC/ICC terminology.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922000" y="6502400"/>
            <a:ext cx="635000" cy="254000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ct val="120000"/>
              </a:lnSpc>
              <a:defRPr sz="900" b="0">
                <a:solidFill>
                  <a:srgbClr val="516078"/>
                </a:solidFill>
                <a:latin typeface="Arial"/>
              </a:defRPr>
            </a:pPr>
            <a:r>
              <a:t>04 / 15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114300"/>
          </a:xfrm>
          <a:prstGeom prst="rect">
            <a:avLst/>
          </a:prstGeom>
          <a:solidFill>
            <a:srgbClr val="0B2D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sankhla-co-wordmark-2026092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266700"/>
            <a:ext cx="3251200" cy="6096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85800" y="1270000"/>
            <a:ext cx="10820400" cy="990599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ct val="120000"/>
              </a:lnSpc>
              <a:defRPr sz="2900" b="1">
                <a:solidFill>
                  <a:srgbClr val="0B2D6B"/>
                </a:solidFill>
                <a:latin typeface="Arial"/>
              </a:defRPr>
            </a:pPr>
            <a:r>
              <a:t>When the Local Committee is relevant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1930400"/>
            <a:ext cx="10820400" cy="558800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ct val="120000"/>
              </a:lnSpc>
              <a:defRPr sz="1400" b="0">
                <a:solidFill>
                  <a:srgbClr val="516078"/>
                </a:solidFill>
                <a:latin typeface="Arial"/>
              </a:defRPr>
            </a:pPr>
            <a:r>
              <a:t>A small establishment is not outside all employer responsibilities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85800" y="2641600"/>
            <a:ext cx="3429000" cy="2946400"/>
          </a:xfrm>
          <a:prstGeom prst="roundRect">
            <a:avLst/>
          </a:prstGeom>
          <a:solidFill>
            <a:srgbClr val="EAF2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14400" y="2870200"/>
            <a:ext cx="2971800" cy="377952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ct val="120000"/>
              </a:lnSpc>
              <a:defRPr sz="1600" b="1">
                <a:solidFill>
                  <a:srgbClr val="0B2D6B"/>
                </a:solidFill>
                <a:latin typeface="Arial"/>
              </a:defRPr>
            </a:pPr>
            <a:r>
              <a:t>Under 10 workers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3311652"/>
            <a:ext cx="2971800" cy="2149348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ct val="120000"/>
              </a:lnSpc>
              <a:defRPr sz="1320" b="0">
                <a:solidFill>
                  <a:srgbClr val="0B2D6B"/>
                </a:solidFill>
                <a:latin typeface="Arial"/>
              </a:defRPr>
            </a:pPr>
            <a:r>
              <a:t>The district Local Committee receives complaints from establishments without an Internal Committee because they have fewer than 10 workers.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81500" y="2641600"/>
            <a:ext cx="3429000" cy="2946400"/>
          </a:xfrm>
          <a:prstGeom prst="roundRect">
            <a:avLst/>
          </a:prstGeom>
          <a:solidFill>
            <a:srgbClr val="EAF2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610100" y="2870200"/>
            <a:ext cx="2971800" cy="654304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ct val="120000"/>
              </a:lnSpc>
              <a:defRPr sz="1600" b="1">
                <a:solidFill>
                  <a:srgbClr val="0B2D6B"/>
                </a:solidFill>
                <a:latin typeface="Arial"/>
              </a:defRPr>
            </a:pPr>
            <a:r>
              <a:t>Complaint against the employer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10100" y="3588003"/>
            <a:ext cx="2971800" cy="1872996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ct val="120000"/>
              </a:lnSpc>
              <a:defRPr sz="1320" b="0">
                <a:solidFill>
                  <a:srgbClr val="0B2D6B"/>
                </a:solidFill>
                <a:latin typeface="Arial"/>
              </a:defRPr>
            </a:pPr>
            <a:r>
              <a:t>The Local Committee route also applies to a complaint against the employer. Check the appropriate district authority and jurisdiction.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77200" y="2641600"/>
            <a:ext cx="3429000" cy="2946400"/>
          </a:xfrm>
          <a:prstGeom prst="roundRect">
            <a:avLst/>
          </a:prstGeom>
          <a:solidFill>
            <a:srgbClr val="EAF2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305800" y="2870200"/>
            <a:ext cx="2971800" cy="377952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ct val="120000"/>
              </a:lnSpc>
              <a:defRPr sz="1600" b="1">
                <a:solidFill>
                  <a:srgbClr val="0B2D6B"/>
                </a:solidFill>
                <a:latin typeface="Arial"/>
              </a:defRPr>
            </a:pPr>
            <a:r>
              <a:t>Know the route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05800" y="3311652"/>
            <a:ext cx="2971800" cy="2149348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ct val="120000"/>
              </a:lnSpc>
              <a:defRPr sz="1320" b="0">
                <a:solidFill>
                  <a:srgbClr val="0B2D6B"/>
                </a:solidFill>
                <a:latin typeface="Arial"/>
              </a:defRPr>
            </a:pPr>
            <a:r>
              <a:t>Explain the correct contact route. The absence of an internal committee does not remove the need for a safe workplace or assistance.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85800" y="6032500"/>
            <a:ext cx="10160000" cy="533400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ct val="120000"/>
              </a:lnSpc>
              <a:defRPr sz="900" b="0">
                <a:solidFill>
                  <a:srgbClr val="516078"/>
                </a:solidFill>
                <a:latin typeface="Arial"/>
              </a:defRPr>
            </a:pPr>
            <a:r>
              <a:t>PoSH Act, sections 5–7 and 19. Verify current district contacts.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922000" y="6502400"/>
            <a:ext cx="635000" cy="254000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ct val="120000"/>
              </a:lnSpc>
              <a:defRPr sz="900" b="0">
                <a:solidFill>
                  <a:srgbClr val="516078"/>
                </a:solidFill>
                <a:latin typeface="Arial"/>
              </a:defRPr>
            </a:pPr>
            <a:r>
              <a:t>05 / 15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114300"/>
          </a:xfrm>
          <a:prstGeom prst="rect">
            <a:avLst/>
          </a:prstGeom>
          <a:solidFill>
            <a:srgbClr val="0B2D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sankhla-co-wordmark-2026092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266700"/>
            <a:ext cx="3251200" cy="6096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85800" y="1270000"/>
            <a:ext cx="10820400" cy="990599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ct val="120000"/>
              </a:lnSpc>
              <a:defRPr sz="2900" b="1">
                <a:solidFill>
                  <a:srgbClr val="0B2D6B"/>
                </a:solidFill>
                <a:latin typeface="Arial"/>
              </a:defRPr>
            </a:pPr>
            <a:r>
              <a:t>Raising a concern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1930400"/>
            <a:ext cx="10820400" cy="558800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ct val="120000"/>
              </a:lnSpc>
              <a:defRPr sz="1400" b="0">
                <a:solidFill>
                  <a:srgbClr val="516078"/>
                </a:solidFill>
                <a:latin typeface="Arial"/>
              </a:defRPr>
            </a:pPr>
            <a:r>
              <a:t>Use the appropriate channel and preserve relevant facts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85800" y="2641600"/>
            <a:ext cx="3429000" cy="2946400"/>
          </a:xfrm>
          <a:prstGeom prst="roundRect">
            <a:avLst/>
          </a:prstGeom>
          <a:solidFill>
            <a:srgbClr val="EAF2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14400" y="2870200"/>
            <a:ext cx="2971800" cy="377952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ct val="120000"/>
              </a:lnSpc>
              <a:defRPr sz="1600" b="1">
                <a:solidFill>
                  <a:srgbClr val="0B2D6B"/>
                </a:solidFill>
                <a:latin typeface="Arial"/>
              </a:defRPr>
            </a:pPr>
            <a:r>
              <a:t>Written complaint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3311652"/>
            <a:ext cx="2971800" cy="2149348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ct val="120000"/>
              </a:lnSpc>
              <a:defRPr sz="1320" b="0">
                <a:solidFill>
                  <a:srgbClr val="0B2D6B"/>
                </a:solidFill>
                <a:latin typeface="Arial"/>
              </a:defRPr>
            </a:pPr>
            <a:r>
              <a:t>Ordinarily within three months of the incident or last incident in a series. The committee can extend by up to a further three months for recorded reasons when statutory conditions are met.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81500" y="2641600"/>
            <a:ext cx="3429000" cy="2946400"/>
          </a:xfrm>
          <a:prstGeom prst="roundRect">
            <a:avLst/>
          </a:prstGeom>
          <a:solidFill>
            <a:srgbClr val="EAF2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610100" y="2870200"/>
            <a:ext cx="2971800" cy="377952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ct val="120000"/>
              </a:lnSpc>
              <a:defRPr sz="1600" b="1">
                <a:solidFill>
                  <a:srgbClr val="0B2D6B"/>
                </a:solidFill>
                <a:latin typeface="Arial"/>
              </a:defRPr>
            </a:pPr>
            <a:r>
              <a:t>Ask for assistance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10100" y="3311652"/>
            <a:ext cx="2971800" cy="2149348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ct val="120000"/>
              </a:lnSpc>
              <a:defRPr sz="1320" b="0">
                <a:solidFill>
                  <a:srgbClr val="0B2D6B"/>
                </a:solidFill>
                <a:latin typeface="Arial"/>
              </a:defRPr>
            </a:pPr>
            <a:r>
              <a:t>Where a complaint cannot be made in writing, the committee must provide reasonable assistance. Authorised-person provisions apply in specified circumstances.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77200" y="2641600"/>
            <a:ext cx="3429000" cy="2946400"/>
          </a:xfrm>
          <a:prstGeom prst="roundRect">
            <a:avLst/>
          </a:prstGeom>
          <a:solidFill>
            <a:srgbClr val="EAF2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305800" y="2870200"/>
            <a:ext cx="2971800" cy="377952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ct val="120000"/>
              </a:lnSpc>
              <a:defRPr sz="1600" b="1">
                <a:solidFill>
                  <a:srgbClr val="0B2D6B"/>
                </a:solidFill>
                <a:latin typeface="Arial"/>
              </a:defRPr>
            </a:pPr>
            <a:r>
              <a:t>Preserve evidence safely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05800" y="3311652"/>
            <a:ext cx="2971800" cy="2149348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ct val="120000"/>
              </a:lnSpc>
              <a:defRPr sz="1320" b="0">
                <a:solidFill>
                  <a:srgbClr val="0B2D6B"/>
                </a:solidFill>
                <a:latin typeface="Arial"/>
              </a:defRPr>
            </a:pPr>
            <a:r>
              <a:t>Keep relevant messages, dates and documents through the approved confidential channel. Do not circulate allegations or screenshots in office groups or public social media.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85800" y="6032500"/>
            <a:ext cx="10160000" cy="533400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ct val="120000"/>
              </a:lnSpc>
              <a:defRPr sz="900" b="0">
                <a:solidFill>
                  <a:srgbClr val="516078"/>
                </a:solidFill>
                <a:latin typeface="Arial"/>
              </a:defRPr>
            </a:pPr>
            <a:r>
              <a:t>PoSH Act, sections 9 and 16; applicable Rules for authorised-person provisions.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922000" y="6502400"/>
            <a:ext cx="635000" cy="254000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ct val="120000"/>
              </a:lnSpc>
              <a:defRPr sz="900" b="0">
                <a:solidFill>
                  <a:srgbClr val="516078"/>
                </a:solidFill>
                <a:latin typeface="Arial"/>
              </a:defRPr>
            </a:pPr>
            <a:r>
              <a:t>06 / 15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114300"/>
          </a:xfrm>
          <a:prstGeom prst="rect">
            <a:avLst/>
          </a:prstGeom>
          <a:solidFill>
            <a:srgbClr val="0B2D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sankhla-co-wordmark-2026092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266700"/>
            <a:ext cx="3251200" cy="6096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85800" y="1270000"/>
            <a:ext cx="10820400" cy="990599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ct val="120000"/>
              </a:lnSpc>
              <a:defRPr sz="2900" b="1">
                <a:solidFill>
                  <a:srgbClr val="0B2D6B"/>
                </a:solidFill>
                <a:latin typeface="Arial"/>
              </a:defRPr>
            </a:pPr>
            <a:r>
              <a:t>Conciliation is not compulsory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1930400"/>
            <a:ext cx="10820400" cy="558800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ct val="120000"/>
              </a:lnSpc>
              <a:defRPr sz="1400" b="0">
                <a:solidFill>
                  <a:srgbClr val="516078"/>
                </a:solidFill>
                <a:latin typeface="Arial"/>
              </a:defRPr>
            </a:pPr>
            <a:r>
              <a:t>Respect choice; do not pressure either party into an informal settlement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85800" y="2641600"/>
            <a:ext cx="3429000" cy="2946400"/>
          </a:xfrm>
          <a:prstGeom prst="roundRect">
            <a:avLst/>
          </a:prstGeom>
          <a:solidFill>
            <a:srgbClr val="EAF2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14400" y="2870200"/>
            <a:ext cx="2971800" cy="377952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ct val="120000"/>
              </a:lnSpc>
              <a:defRPr sz="1600" b="1">
                <a:solidFill>
                  <a:srgbClr val="0B2D6B"/>
                </a:solidFill>
                <a:latin typeface="Arial"/>
              </a:defRPr>
            </a:pPr>
            <a:r>
              <a:t>Only on request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3311652"/>
            <a:ext cx="2971800" cy="2149348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ct val="120000"/>
              </a:lnSpc>
              <a:defRPr sz="1320" b="0">
                <a:solidFill>
                  <a:srgbClr val="0B2D6B"/>
                </a:solidFill>
                <a:latin typeface="Arial"/>
              </a:defRPr>
            </a:pPr>
            <a:r>
              <a:t>Before an inquiry, the committee may take conciliation steps only at the aggrieved woman’s request.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81500" y="2641600"/>
            <a:ext cx="3429000" cy="2946400"/>
          </a:xfrm>
          <a:prstGeom prst="roundRect">
            <a:avLst/>
          </a:prstGeom>
          <a:solidFill>
            <a:srgbClr val="EAF2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610100" y="2870200"/>
            <a:ext cx="2971800" cy="377952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ct val="120000"/>
              </a:lnSpc>
              <a:defRPr sz="1600" b="1">
                <a:solidFill>
                  <a:srgbClr val="0B2D6B"/>
                </a:solidFill>
                <a:latin typeface="Arial"/>
              </a:defRPr>
            </a:pPr>
            <a:r>
              <a:t>No money-based settlement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10100" y="3311652"/>
            <a:ext cx="2971800" cy="2149348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ct val="120000"/>
              </a:lnSpc>
              <a:defRPr sz="1320" b="0">
                <a:solidFill>
                  <a:srgbClr val="0B2D6B"/>
                </a:solidFill>
                <a:latin typeface="Arial"/>
              </a:defRPr>
            </a:pPr>
            <a:r>
              <a:t>Monetary settlement must not be the basis of conciliation under section 10.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77200" y="2641600"/>
            <a:ext cx="3429000" cy="2946400"/>
          </a:xfrm>
          <a:prstGeom prst="roundRect">
            <a:avLst/>
          </a:prstGeom>
          <a:solidFill>
            <a:srgbClr val="EAF2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305800" y="2870200"/>
            <a:ext cx="2971800" cy="377952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ct val="120000"/>
              </a:lnSpc>
              <a:defRPr sz="1600" b="1">
                <a:solidFill>
                  <a:srgbClr val="0B2D6B"/>
                </a:solidFill>
                <a:latin typeface="Arial"/>
              </a:defRPr>
            </a:pPr>
            <a:r>
              <a:t>Document the process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05800" y="3311652"/>
            <a:ext cx="2971800" cy="2149348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ct val="120000"/>
              </a:lnSpc>
              <a:defRPr sz="1320" b="0">
                <a:solidFill>
                  <a:srgbClr val="0B2D6B"/>
                </a:solidFill>
                <a:latin typeface="Arial"/>
              </a:defRPr>
            </a:pPr>
            <a:r>
              <a:t>The committee records any settlement and supplies the required copies. Informal managerial pressure is not a substitute for the statutory process.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85800" y="6032500"/>
            <a:ext cx="10160000" cy="533400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ct val="120000"/>
              </a:lnSpc>
              <a:defRPr sz="900" b="0">
                <a:solidFill>
                  <a:srgbClr val="516078"/>
                </a:solidFill>
                <a:latin typeface="Arial"/>
              </a:defRPr>
            </a:pPr>
            <a:r>
              <a:t>PoSH Act, sections 10 and 11.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922000" y="6502400"/>
            <a:ext cx="635000" cy="254000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ct val="120000"/>
              </a:lnSpc>
              <a:defRPr sz="900" b="0">
                <a:solidFill>
                  <a:srgbClr val="516078"/>
                </a:solidFill>
                <a:latin typeface="Arial"/>
              </a:defRPr>
            </a:pPr>
            <a:r>
              <a:t>07 / 15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114300"/>
          </a:xfrm>
          <a:prstGeom prst="rect">
            <a:avLst/>
          </a:prstGeom>
          <a:solidFill>
            <a:srgbClr val="0B2D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sankhla-co-wordmark-2026092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266700"/>
            <a:ext cx="3251200" cy="6096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85800" y="1270000"/>
            <a:ext cx="10820400" cy="990599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ct val="120000"/>
              </a:lnSpc>
              <a:defRPr sz="2900" b="1">
                <a:solidFill>
                  <a:srgbClr val="0B2D6B"/>
                </a:solidFill>
                <a:latin typeface="Arial"/>
              </a:defRPr>
            </a:pPr>
            <a:r>
              <a:t>Inquiry: fair, timely and documented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1930400"/>
            <a:ext cx="10820400" cy="558800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ct val="120000"/>
              </a:lnSpc>
              <a:defRPr sz="1400" b="0">
                <a:solidFill>
                  <a:srgbClr val="516078"/>
                </a:solidFill>
                <a:latin typeface="Arial"/>
              </a:defRPr>
            </a:pPr>
            <a:r>
              <a:t>A report is not a substitute for a fair process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85800" y="2641600"/>
            <a:ext cx="3429000" cy="2946400"/>
          </a:xfrm>
          <a:prstGeom prst="roundRect">
            <a:avLst/>
          </a:prstGeom>
          <a:solidFill>
            <a:srgbClr val="EAF2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14400" y="2870200"/>
            <a:ext cx="2971800" cy="377952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ct val="120000"/>
              </a:lnSpc>
              <a:defRPr sz="1600" b="1">
                <a:solidFill>
                  <a:srgbClr val="0B2D6B"/>
                </a:solidFill>
                <a:latin typeface="Arial"/>
              </a:defRPr>
            </a:pPr>
            <a:r>
              <a:t>Opportunity to be heard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3311652"/>
            <a:ext cx="2971800" cy="2149348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ct val="120000"/>
              </a:lnSpc>
              <a:defRPr sz="1320" b="0">
                <a:solidFill>
                  <a:srgbClr val="0B2D6B"/>
                </a:solidFill>
                <a:latin typeface="Arial"/>
              </a:defRPr>
            </a:pPr>
            <a:r>
              <a:t>Follow applicable service rules and statutory procedure. Provide the required opportunity to present each case, manage conflicts and retain a reliable record.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81500" y="2641600"/>
            <a:ext cx="3429000" cy="2946400"/>
          </a:xfrm>
          <a:prstGeom prst="roundRect">
            <a:avLst/>
          </a:prstGeom>
          <a:solidFill>
            <a:srgbClr val="EAF2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610100" y="2870200"/>
            <a:ext cx="2971800" cy="377952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ct val="120000"/>
              </a:lnSpc>
              <a:defRPr sz="1600" b="1">
                <a:solidFill>
                  <a:srgbClr val="0B2D6B"/>
                </a:solidFill>
                <a:latin typeface="Arial"/>
              </a:defRPr>
            </a:pPr>
            <a:r>
              <a:t>Committee responsibility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10100" y="3311652"/>
            <a:ext cx="2971800" cy="2149348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ct val="120000"/>
              </a:lnSpc>
              <a:defRPr sz="1320" b="0">
                <a:solidFill>
                  <a:srgbClr val="0B2D6B"/>
                </a:solidFill>
                <a:latin typeface="Arial"/>
              </a:defRPr>
            </a:pPr>
            <a:r>
              <a:t>The committee—not an informal office group—assesses material and makes findings and recommendations through the prescribed process.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77200" y="2641600"/>
            <a:ext cx="3429000" cy="2946400"/>
          </a:xfrm>
          <a:prstGeom prst="roundRect">
            <a:avLst/>
          </a:prstGeom>
          <a:solidFill>
            <a:srgbClr val="EAF2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305800" y="2870200"/>
            <a:ext cx="2971800" cy="377952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ct val="120000"/>
              </a:lnSpc>
              <a:defRPr sz="1600" b="1">
                <a:solidFill>
                  <a:srgbClr val="0B2D6B"/>
                </a:solidFill>
                <a:latin typeface="Arial"/>
              </a:defRPr>
            </a:pPr>
            <a:r>
              <a:t>Do not prejudge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05800" y="3311652"/>
            <a:ext cx="2971800" cy="2149348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ct val="120000"/>
              </a:lnSpc>
              <a:defRPr sz="1320" b="0">
                <a:solidFill>
                  <a:srgbClr val="0B2D6B"/>
                </a:solidFill>
                <a:latin typeface="Arial"/>
              </a:defRPr>
            </a:pPr>
            <a:r>
              <a:t>Do not publicly decide guilt, suppress information, coach witnesses or circulate allegations. Obtain trained procedural support for a live matter.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85800" y="6032500"/>
            <a:ext cx="10160000" cy="533400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ct val="120000"/>
              </a:lnSpc>
              <a:defRPr sz="900" b="0">
                <a:solidFill>
                  <a:srgbClr val="516078"/>
                </a:solidFill>
                <a:latin typeface="Arial"/>
              </a:defRPr>
            </a:pPr>
            <a:r>
              <a:t>PoSH Act, sections 11–13 and applicable Rules. Not a step-by-step inquiry manual.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922000" y="6502400"/>
            <a:ext cx="635000" cy="254000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ct val="120000"/>
              </a:lnSpc>
              <a:defRPr sz="900" b="0">
                <a:solidFill>
                  <a:srgbClr val="516078"/>
                </a:solidFill>
                <a:latin typeface="Arial"/>
              </a:defRPr>
            </a:pPr>
            <a:r>
              <a:t>08 / 15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114300"/>
          </a:xfrm>
          <a:prstGeom prst="rect">
            <a:avLst/>
          </a:prstGeom>
          <a:solidFill>
            <a:srgbClr val="0B2D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sankhla-co-wordmark-2026092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266700"/>
            <a:ext cx="3251200" cy="6096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85800" y="1270000"/>
            <a:ext cx="10820400" cy="990599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ct val="120000"/>
              </a:lnSpc>
              <a:defRPr sz="2900" b="1">
                <a:solidFill>
                  <a:srgbClr val="0B2D6B"/>
                </a:solidFill>
                <a:latin typeface="Arial"/>
              </a:defRPr>
            </a:pPr>
            <a:r>
              <a:t>Key timelines at a glance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1930400"/>
            <a:ext cx="10820400" cy="558800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ct val="120000"/>
              </a:lnSpc>
              <a:defRPr sz="1400" b="0">
                <a:solidFill>
                  <a:srgbClr val="516078"/>
                </a:solidFill>
                <a:latin typeface="Arial"/>
              </a:defRPr>
            </a:pPr>
            <a:r>
              <a:t>Different stages have different starting points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85800" y="2641600"/>
            <a:ext cx="3429000" cy="2946400"/>
          </a:xfrm>
          <a:prstGeom prst="roundRect">
            <a:avLst/>
          </a:prstGeom>
          <a:solidFill>
            <a:srgbClr val="EAF2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14400" y="2870200"/>
            <a:ext cx="2971800" cy="377952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ct val="120000"/>
              </a:lnSpc>
              <a:defRPr sz="1600" b="1">
                <a:solidFill>
                  <a:srgbClr val="0B2D6B"/>
                </a:solidFill>
                <a:latin typeface="Arial"/>
              </a:defRPr>
            </a:pPr>
            <a:r>
              <a:t>Complaint / extension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3311652"/>
            <a:ext cx="2971800" cy="2149348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ct val="120000"/>
              </a:lnSpc>
              <a:defRPr sz="1320" b="0">
                <a:solidFill>
                  <a:srgbClr val="0B2D6B"/>
                </a:solidFill>
                <a:latin typeface="Arial"/>
              </a:defRPr>
            </a:pPr>
            <a:r>
              <a:t>Three months from the incident or last incident in a series; up to three further months requires recorded reasons under section 9.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81500" y="2641600"/>
            <a:ext cx="3429000" cy="2946400"/>
          </a:xfrm>
          <a:prstGeom prst="roundRect">
            <a:avLst/>
          </a:prstGeom>
          <a:solidFill>
            <a:srgbClr val="EAF2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610100" y="2870200"/>
            <a:ext cx="2971800" cy="377952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ct val="120000"/>
              </a:lnSpc>
              <a:defRPr sz="1600" b="1">
                <a:solidFill>
                  <a:srgbClr val="0B2D6B"/>
                </a:solidFill>
                <a:latin typeface="Arial"/>
              </a:defRPr>
            </a:pPr>
            <a:r>
              <a:t>Inquiry / report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10100" y="3311652"/>
            <a:ext cx="2971800" cy="2149348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ct val="120000"/>
              </a:lnSpc>
              <a:defRPr sz="1320" b="0">
                <a:solidFill>
                  <a:srgbClr val="0B2D6B"/>
                </a:solidFill>
                <a:latin typeface="Arial"/>
              </a:defRPr>
            </a:pPr>
            <a:r>
              <a:t>Complete inquiry within 90 days. Provide the report within 10 days of completion as required by sections 11 and 13.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77200" y="2641600"/>
            <a:ext cx="3429000" cy="2946400"/>
          </a:xfrm>
          <a:prstGeom prst="roundRect">
            <a:avLst/>
          </a:prstGeom>
          <a:solidFill>
            <a:srgbClr val="EAF2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305800" y="2870200"/>
            <a:ext cx="2971800" cy="377952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ct val="120000"/>
              </a:lnSpc>
              <a:defRPr sz="1600" b="1">
                <a:solidFill>
                  <a:srgbClr val="0B2D6B"/>
                </a:solidFill>
                <a:latin typeface="Arial"/>
              </a:defRPr>
            </a:pPr>
            <a:r>
              <a:t>Action / appeal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05800" y="3311652"/>
            <a:ext cx="2971800" cy="2149348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ct val="120000"/>
              </a:lnSpc>
              <a:defRPr sz="1320" b="0">
                <a:solidFill>
                  <a:srgbClr val="0B2D6B"/>
                </a:solidFill>
                <a:latin typeface="Arial"/>
              </a:defRPr>
            </a:pPr>
            <a:r>
              <a:t>Employer or District Officer acts within 60 days of receiving recommendations. An appeal under section 18 is to be preferred within 90 days of the recommendations.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85800" y="6032500"/>
            <a:ext cx="10160000" cy="533400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ct val="120000"/>
              </a:lnSpc>
              <a:defRPr sz="900" b="0">
                <a:solidFill>
                  <a:srgbClr val="516078"/>
                </a:solidFill>
                <a:latin typeface="Arial"/>
              </a:defRPr>
            </a:pPr>
            <a:r>
              <a:t>PoSH Act, sections 9, 11(4), 13(1), 13(4) and 18(2). Track each trigger separately.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922000" y="6502400"/>
            <a:ext cx="635000" cy="254000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ct val="120000"/>
              </a:lnSpc>
              <a:defRPr sz="900" b="0">
                <a:solidFill>
                  <a:srgbClr val="516078"/>
                </a:solidFill>
                <a:latin typeface="Arial"/>
              </a:defRPr>
            </a:pPr>
            <a:r>
              <a:t>09 / 15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114300"/>
          </a:xfrm>
          <a:prstGeom prst="rect">
            <a:avLst/>
          </a:prstGeom>
          <a:solidFill>
            <a:srgbClr val="0B2D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sankhla-co-wordmark-2026092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266700"/>
            <a:ext cx="3251200" cy="6096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85800" y="1270000"/>
            <a:ext cx="10820400" cy="990599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ct val="120000"/>
              </a:lnSpc>
              <a:defRPr sz="2900" b="1">
                <a:solidFill>
                  <a:srgbClr val="0B2D6B"/>
                </a:solidFill>
                <a:latin typeface="Arial"/>
              </a:defRPr>
            </a:pPr>
            <a:r>
              <a:t>Support and confidentiality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1930400"/>
            <a:ext cx="10820400" cy="558800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ct val="120000"/>
              </a:lnSpc>
              <a:defRPr sz="1400" b="0">
                <a:solidFill>
                  <a:srgbClr val="516078"/>
                </a:solidFill>
                <a:latin typeface="Arial"/>
              </a:defRPr>
            </a:pPr>
            <a:r>
              <a:t>Protect privacy without denying a fair hearing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85800" y="2641600"/>
            <a:ext cx="3429000" cy="2946400"/>
          </a:xfrm>
          <a:prstGeom prst="roundRect">
            <a:avLst/>
          </a:prstGeom>
          <a:solidFill>
            <a:srgbClr val="EAF2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14400" y="2870200"/>
            <a:ext cx="2971800" cy="377952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ct val="120000"/>
              </a:lnSpc>
              <a:defRPr sz="1600" b="1">
                <a:solidFill>
                  <a:srgbClr val="0B2D6B"/>
                </a:solidFill>
                <a:latin typeface="Arial"/>
              </a:defRPr>
            </a:pPr>
            <a:r>
              <a:t>Interim measures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3311652"/>
            <a:ext cx="2971800" cy="2149348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ct val="120000"/>
              </a:lnSpc>
              <a:defRPr sz="1320" b="0">
                <a:solidFill>
                  <a:srgbClr val="0B2D6B"/>
                </a:solidFill>
                <a:latin typeface="Arial"/>
              </a:defRPr>
            </a:pPr>
            <a:r>
              <a:t>On written request, the committee may recommend prescribed relief, including transfer or up to three months’ additional leave. Relief is not automatic in every case.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81500" y="2641600"/>
            <a:ext cx="3429000" cy="2946400"/>
          </a:xfrm>
          <a:prstGeom prst="roundRect">
            <a:avLst/>
          </a:prstGeom>
          <a:solidFill>
            <a:srgbClr val="EAF2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610100" y="2870200"/>
            <a:ext cx="2971800" cy="377952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ct val="120000"/>
              </a:lnSpc>
              <a:defRPr sz="1600" b="1">
                <a:solidFill>
                  <a:srgbClr val="0B2D6B"/>
                </a:solidFill>
                <a:latin typeface="Arial"/>
              </a:defRPr>
            </a:pPr>
            <a:r>
              <a:t>Limit disclosure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10100" y="3311652"/>
            <a:ext cx="2971800" cy="2149348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ct val="120000"/>
              </a:lnSpc>
              <a:defRPr sz="1320" b="0">
                <a:solidFill>
                  <a:srgbClr val="0B2D6B"/>
                </a:solidFill>
                <a:latin typeface="Arial"/>
              </a:defRPr>
            </a:pPr>
            <a:r>
              <a:t>Complaint content, identities, inquiry details and recommendations must not be made public contrary to section 16. Use need-to-know access.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77200" y="2641600"/>
            <a:ext cx="3429000" cy="2946400"/>
          </a:xfrm>
          <a:prstGeom prst="roundRect">
            <a:avLst/>
          </a:prstGeom>
          <a:solidFill>
            <a:srgbClr val="EAF2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305800" y="2870200"/>
            <a:ext cx="2971800" cy="377952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ct val="120000"/>
              </a:lnSpc>
              <a:defRPr sz="1600" b="1">
                <a:solidFill>
                  <a:srgbClr val="0B2D6B"/>
                </a:solidFill>
                <a:latin typeface="Arial"/>
              </a:defRPr>
            </a:pPr>
            <a:r>
              <a:t>Unsupported is not malicious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05800" y="3311652"/>
            <a:ext cx="2971800" cy="2149348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ct val="120000"/>
              </a:lnSpc>
              <a:defRPr sz="1320" b="0">
                <a:solidFill>
                  <a:srgbClr val="0B2D6B"/>
                </a:solidFill>
                <a:latin typeface="Arial"/>
              </a:defRPr>
            </a:pPr>
            <a:r>
              <a:t>Inability to substantiate a complaint or provide adequate proof does not by itself justify action against the complainant. Malicious intent requires inquiry and a finding.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85800" y="6032500"/>
            <a:ext cx="10160000" cy="533400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ct val="120000"/>
              </a:lnSpc>
              <a:defRPr sz="900" b="0">
                <a:solidFill>
                  <a:srgbClr val="516078"/>
                </a:solidFill>
                <a:latin typeface="Arial"/>
              </a:defRPr>
            </a:pPr>
            <a:r>
              <a:t>PoSH Act, sections 12, 14 and 16–17.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922000" y="6502400"/>
            <a:ext cx="635000" cy="254000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ct val="120000"/>
              </a:lnSpc>
              <a:defRPr sz="900" b="0">
                <a:solidFill>
                  <a:srgbClr val="516078"/>
                </a:solidFill>
                <a:latin typeface="Arial"/>
              </a:defRPr>
            </a:pPr>
            <a:r>
              <a:t>10 / 15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114300"/>
          </a:xfrm>
          <a:prstGeom prst="rect">
            <a:avLst/>
          </a:prstGeom>
          <a:solidFill>
            <a:srgbClr val="0B2D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sankhla-co-wordmark-2026092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266700"/>
            <a:ext cx="3251200" cy="6096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85800" y="1270000"/>
            <a:ext cx="10820400" cy="990599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ct val="120000"/>
              </a:lnSpc>
              <a:defRPr sz="2900" b="1">
                <a:solidFill>
                  <a:srgbClr val="0B2D6B"/>
                </a:solidFill>
                <a:latin typeface="Arial"/>
              </a:defRPr>
            </a:pPr>
            <a:r>
              <a:t>What managers and colleagues should do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1930400"/>
            <a:ext cx="10820400" cy="558800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ct val="120000"/>
              </a:lnSpc>
              <a:defRPr sz="1400" b="0">
                <a:solidFill>
                  <a:srgbClr val="516078"/>
                </a:solidFill>
                <a:latin typeface="Arial"/>
              </a:defRPr>
            </a:pPr>
            <a:r>
              <a:t>Respond with care and use the proper process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85800" y="2641600"/>
            <a:ext cx="3429000" cy="2946400"/>
          </a:xfrm>
          <a:prstGeom prst="roundRect">
            <a:avLst/>
          </a:prstGeom>
          <a:solidFill>
            <a:srgbClr val="EAF2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14400" y="2870200"/>
            <a:ext cx="2971800" cy="377952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ct val="120000"/>
              </a:lnSpc>
              <a:defRPr sz="1600" b="1">
                <a:solidFill>
                  <a:srgbClr val="0B2D6B"/>
                </a:solidFill>
                <a:latin typeface="Arial"/>
              </a:defRPr>
            </a:pPr>
            <a:r>
              <a:t>Listen and refer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3311652"/>
            <a:ext cx="2971800" cy="2149348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ct val="120000"/>
              </a:lnSpc>
              <a:defRPr sz="1320" b="0">
                <a:solidFill>
                  <a:srgbClr val="0B2D6B"/>
                </a:solidFill>
                <a:latin typeface="Arial"/>
              </a:defRPr>
            </a:pPr>
            <a:r>
              <a:t>Listen without blame or promises about the outcome. Explain the designated route and support. Do not force a direct confrontation.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81500" y="2641600"/>
            <a:ext cx="3429000" cy="2946400"/>
          </a:xfrm>
          <a:prstGeom prst="roundRect">
            <a:avLst/>
          </a:prstGeom>
          <a:solidFill>
            <a:srgbClr val="EAF2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610100" y="2870200"/>
            <a:ext cx="2971800" cy="377952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ct val="120000"/>
              </a:lnSpc>
              <a:defRPr sz="1600" b="1">
                <a:solidFill>
                  <a:srgbClr val="0B2D6B"/>
                </a:solidFill>
                <a:latin typeface="Arial"/>
              </a:defRPr>
            </a:pPr>
            <a:r>
              <a:t>Avoid interference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10100" y="3311652"/>
            <a:ext cx="2971800" cy="2149348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ct val="120000"/>
              </a:lnSpc>
              <a:defRPr sz="1320" b="0">
                <a:solidFill>
                  <a:srgbClr val="0B2D6B"/>
                </a:solidFill>
                <a:latin typeface="Arial"/>
              </a:defRPr>
            </a:pPr>
            <a:r>
              <a:t>Do not arrange an off-the-record settlement, retaliate, spread rumours or direct committee findings. Raise practical safety concerns through the appropriate route.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77200" y="2641600"/>
            <a:ext cx="3429000" cy="2946400"/>
          </a:xfrm>
          <a:prstGeom prst="roundRect">
            <a:avLst/>
          </a:prstGeom>
          <a:solidFill>
            <a:srgbClr val="EAF2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305800" y="2870200"/>
            <a:ext cx="2971800" cy="377952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ct val="120000"/>
              </a:lnSpc>
              <a:defRPr sz="1600" b="1">
                <a:solidFill>
                  <a:srgbClr val="0B2D6B"/>
                </a:solidFill>
                <a:latin typeface="Arial"/>
              </a:defRPr>
            </a:pPr>
            <a:r>
              <a:t>Respect everyday boundaries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05800" y="3311652"/>
            <a:ext cx="2971800" cy="2149348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ct val="120000"/>
              </a:lnSpc>
              <a:defRPr sz="1320" b="0">
                <a:solidFill>
                  <a:srgbClr val="0B2D6B"/>
                </a:solidFill>
                <a:latin typeface="Arial"/>
              </a:defRPr>
            </a:pPr>
            <a:r>
              <a:t>Use professional language and take responsibility for work-related digital communication. A respectful culture supports—not replaces—the formal process.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85800" y="6032500"/>
            <a:ext cx="10160000" cy="533400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ct val="120000"/>
              </a:lnSpc>
              <a:defRPr sz="900" b="0">
                <a:solidFill>
                  <a:srgbClr val="516078"/>
                </a:solidFill>
                <a:latin typeface="Arial"/>
              </a:defRPr>
            </a:pPr>
            <a:r>
              <a:t>PoSH Act, sections 3, 10, 16 and 19. Includes recommended workplace practice.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922000" y="6502400"/>
            <a:ext cx="635000" cy="254000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ct val="120000"/>
              </a:lnSpc>
              <a:defRPr sz="900" b="0">
                <a:solidFill>
                  <a:srgbClr val="516078"/>
                </a:solidFill>
                <a:latin typeface="Arial"/>
              </a:defRPr>
            </a:pPr>
            <a:r>
              <a:t>11 / 15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114300"/>
          </a:xfrm>
          <a:prstGeom prst="rect">
            <a:avLst/>
          </a:prstGeom>
          <a:solidFill>
            <a:srgbClr val="0B2D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sankhla-co-wordmark-2026092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266700"/>
            <a:ext cx="3251200" cy="6096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85800" y="1270000"/>
            <a:ext cx="10820400" cy="990599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ct val="120000"/>
              </a:lnSpc>
              <a:defRPr sz="2900" b="1">
                <a:solidFill>
                  <a:srgbClr val="0B2D6B"/>
                </a:solidFill>
                <a:latin typeface="Arial"/>
              </a:defRPr>
            </a:pPr>
            <a:r>
              <a:t>Employer compliance checklist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1930400"/>
            <a:ext cx="10820400" cy="558800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ct val="120000"/>
              </a:lnSpc>
              <a:defRPr sz="1400" b="0">
                <a:solidFill>
                  <a:srgbClr val="516078"/>
                </a:solidFill>
                <a:latin typeface="Arial"/>
              </a:defRPr>
            </a:pPr>
            <a:r>
              <a:t>An annual presentation alone is not a complete programme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85800" y="2641600"/>
            <a:ext cx="3429000" cy="2946400"/>
          </a:xfrm>
          <a:prstGeom prst="roundRect">
            <a:avLst/>
          </a:prstGeom>
          <a:solidFill>
            <a:srgbClr val="EAF2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14400" y="2870200"/>
            <a:ext cx="2971800" cy="377952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ct val="120000"/>
              </a:lnSpc>
              <a:defRPr sz="1600" b="1">
                <a:solidFill>
                  <a:srgbClr val="0B2D6B"/>
                </a:solidFill>
                <a:latin typeface="Arial"/>
              </a:defRPr>
            </a:pPr>
            <a:r>
              <a:t>People and policy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3311652"/>
            <a:ext cx="2971800" cy="2149348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ct val="120000"/>
              </a:lnSpc>
              <a:defRPr sz="1320" b="0">
                <a:solidFill>
                  <a:srgbClr val="0B2D6B"/>
                </a:solidFill>
                <a:latin typeface="Arial"/>
              </a:defRPr>
            </a:pPr>
            <a:r>
              <a:t>Maintain the written committee order, current membership and contacts. Make the complaint route and policy accessible and understandable.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81500" y="2641600"/>
            <a:ext cx="3429000" cy="2946400"/>
          </a:xfrm>
          <a:prstGeom prst="roundRect">
            <a:avLst/>
          </a:prstGeom>
          <a:solidFill>
            <a:srgbClr val="EAF2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610100" y="2870200"/>
            <a:ext cx="2971800" cy="377952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ct val="120000"/>
              </a:lnSpc>
              <a:defRPr sz="1600" b="1">
                <a:solidFill>
                  <a:srgbClr val="0B2D6B"/>
                </a:solidFill>
                <a:latin typeface="Arial"/>
              </a:defRPr>
            </a:pPr>
            <a:r>
              <a:t>Training and facilities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10100" y="3311652"/>
            <a:ext cx="2971800" cy="2149348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ct val="120000"/>
              </a:lnSpc>
              <a:defRPr sz="1320" b="0">
                <a:solidFill>
                  <a:srgbClr val="0B2D6B"/>
                </a:solidFill>
                <a:latin typeface="Arial"/>
              </a:defRPr>
            </a:pPr>
            <a:r>
              <a:t>Arrange awareness at regular intervals and orientation for IC members. The Act does not prescribe one universal once-a-year-only training interval.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77200" y="2641600"/>
            <a:ext cx="3429000" cy="2946400"/>
          </a:xfrm>
          <a:prstGeom prst="roundRect">
            <a:avLst/>
          </a:prstGeom>
          <a:solidFill>
            <a:srgbClr val="EAF2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305800" y="2870200"/>
            <a:ext cx="2971800" cy="377952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ct val="120000"/>
              </a:lnSpc>
              <a:defRPr sz="1600" b="1">
                <a:solidFill>
                  <a:srgbClr val="0B2D6B"/>
                </a:solidFill>
                <a:latin typeface="Arial"/>
              </a:defRPr>
            </a:pPr>
            <a:r>
              <a:t>Records and reporting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05800" y="3311652"/>
            <a:ext cx="2971800" cy="2149348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ct val="120000"/>
              </a:lnSpc>
              <a:defRPr sz="1320" b="0">
                <a:solidFill>
                  <a:srgbClr val="0B2D6B"/>
                </a:solidFill>
                <a:latin typeface="Arial"/>
              </a:defRPr>
            </a:pPr>
            <a:r>
              <a:t>Provide committee facilities and information. Check the IC annual report, employer reporting and applicable district/state requirements.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85800" y="6032500"/>
            <a:ext cx="10160000" cy="533400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ct val="120000"/>
              </a:lnSpc>
              <a:defRPr sz="900" b="0">
                <a:solidFill>
                  <a:srgbClr val="516078"/>
                </a:solidFill>
                <a:latin typeface="Arial"/>
              </a:defRPr>
            </a:pPr>
            <a:r>
              <a:t>PoSH Act, sections 19, 21 and 22; applicable Rules and local directions.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922000" y="6502400"/>
            <a:ext cx="635000" cy="254000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ct val="120000"/>
              </a:lnSpc>
              <a:defRPr sz="900" b="0">
                <a:solidFill>
                  <a:srgbClr val="516078"/>
                </a:solidFill>
                <a:latin typeface="Arial"/>
              </a:defRPr>
            </a:pPr>
            <a:r>
              <a:t>12 / 15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114300"/>
          </a:xfrm>
          <a:prstGeom prst="rect">
            <a:avLst/>
          </a:prstGeom>
          <a:solidFill>
            <a:srgbClr val="0B2D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sankhla-co-wordmark-2026092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266700"/>
            <a:ext cx="3251200" cy="6096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85800" y="1270000"/>
            <a:ext cx="10820400" cy="990599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ct val="120000"/>
              </a:lnSpc>
              <a:defRPr sz="2900" b="1">
                <a:solidFill>
                  <a:srgbClr val="0B2D6B"/>
                </a:solidFill>
                <a:latin typeface="Arial"/>
              </a:defRPr>
            </a:pPr>
            <a:r>
              <a:t>Three questions for discussion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1930400"/>
            <a:ext cx="10820400" cy="558800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ct val="120000"/>
              </a:lnSpc>
              <a:defRPr sz="1400" b="0">
                <a:solidFill>
                  <a:srgbClr val="516078"/>
                </a:solidFill>
                <a:latin typeface="Arial"/>
              </a:defRPr>
            </a:pPr>
            <a:r>
              <a:t>Use hypothetical situations—not identifiable complaints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85800" y="2641600"/>
            <a:ext cx="3429000" cy="2946400"/>
          </a:xfrm>
          <a:prstGeom prst="roundRect">
            <a:avLst/>
          </a:prstGeom>
          <a:solidFill>
            <a:srgbClr val="EAF2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14400" y="2870200"/>
            <a:ext cx="2971800" cy="377952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ct val="120000"/>
              </a:lnSpc>
              <a:defRPr sz="1600" b="1">
                <a:solidFill>
                  <a:srgbClr val="0B2D6B"/>
                </a:solidFill>
                <a:latin typeface="Arial"/>
              </a:defRPr>
            </a:pPr>
            <a:r>
              <a:t>Someone says it was a joke.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3311652"/>
            <a:ext cx="2971800" cy="2149348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ct val="120000"/>
              </a:lnSpc>
              <a:defRPr sz="1320" b="0">
                <a:solidFill>
                  <a:srgbClr val="0B2D6B"/>
                </a:solidFill>
                <a:latin typeface="Arial"/>
              </a:defRPr>
            </a:pPr>
            <a:r>
              <a:t>Does that decide the issue? No. The conduct, whether it was unwelcome and surrounding facts require assessment.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81500" y="2641600"/>
            <a:ext cx="3429000" cy="2946400"/>
          </a:xfrm>
          <a:prstGeom prst="roundRect">
            <a:avLst/>
          </a:prstGeom>
          <a:solidFill>
            <a:srgbClr val="EAF2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610100" y="2870200"/>
            <a:ext cx="2971800" cy="654304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ct val="120000"/>
              </a:lnSpc>
              <a:defRPr sz="1600" b="1">
                <a:solidFill>
                  <a:srgbClr val="0B2D6B"/>
                </a:solidFill>
                <a:latin typeface="Arial"/>
              </a:defRPr>
            </a:pPr>
            <a:r>
              <a:t>The company has eight workers.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10100" y="3588003"/>
            <a:ext cx="2971800" cy="1872996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ct val="120000"/>
              </a:lnSpc>
              <a:defRPr sz="1320" b="0">
                <a:solidFill>
                  <a:srgbClr val="0B2D6B"/>
                </a:solidFill>
                <a:latin typeface="Arial"/>
              </a:defRPr>
            </a:pPr>
            <a:r>
              <a:t>Is there no complaint route? No. The Local Committee route and relevant employer duties still matter.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77200" y="2641600"/>
            <a:ext cx="3429000" cy="2946400"/>
          </a:xfrm>
          <a:prstGeom prst="roundRect">
            <a:avLst/>
          </a:prstGeom>
          <a:solidFill>
            <a:srgbClr val="EAF2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305800" y="2870200"/>
            <a:ext cx="2971800" cy="654304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ct val="120000"/>
              </a:lnSpc>
              <a:defRPr sz="1600" b="1">
                <a:solidFill>
                  <a:srgbClr val="0B2D6B"/>
                </a:solidFill>
                <a:latin typeface="Arial"/>
              </a:defRPr>
            </a:pPr>
            <a:r>
              <a:t>A complaint could not be proved.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05800" y="3588003"/>
            <a:ext cx="2971800" cy="1872996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ct val="120000"/>
              </a:lnSpc>
              <a:defRPr sz="1320" b="0">
                <a:solidFill>
                  <a:srgbClr val="0B2D6B"/>
                </a:solidFill>
                <a:latin typeface="Arial"/>
              </a:defRPr>
            </a:pPr>
            <a:r>
              <a:t>Is it automatically a false complaint? No. Section 14 distinguishes insufficient proof from established malicious intent.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85800" y="6032500"/>
            <a:ext cx="10160000" cy="533400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ct val="120000"/>
              </a:lnSpc>
              <a:defRPr sz="900" b="0">
                <a:solidFill>
                  <a:srgbClr val="516078"/>
                </a:solidFill>
                <a:latin typeface="Arial"/>
              </a:defRPr>
            </a:pPr>
            <a:r>
              <a:t>PoSH Act, sections 2–3, 6 and 14. Discuss respectfully; avoid real case details.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922000" y="6502400"/>
            <a:ext cx="635000" cy="254000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ct val="120000"/>
              </a:lnSpc>
              <a:defRPr sz="900" b="0">
                <a:solidFill>
                  <a:srgbClr val="516078"/>
                </a:solidFill>
                <a:latin typeface="Arial"/>
              </a:defRPr>
            </a:pPr>
            <a:r>
              <a:t>13 / 15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114300"/>
          </a:xfrm>
          <a:prstGeom prst="rect">
            <a:avLst/>
          </a:prstGeom>
          <a:solidFill>
            <a:srgbClr val="0B2D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sankhla-co-wordmark-2026092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266700"/>
            <a:ext cx="3251200" cy="6096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85800" y="1270000"/>
            <a:ext cx="10820400" cy="990599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ct val="120000"/>
              </a:lnSpc>
              <a:defRPr sz="2900" b="1">
                <a:solidFill>
                  <a:srgbClr val="0B2D6B"/>
                </a:solidFill>
                <a:latin typeface="Arial"/>
              </a:defRPr>
            </a:pPr>
            <a:r>
              <a:t>Your organisation’s reporting route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1930400"/>
            <a:ext cx="10820400" cy="558800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ct val="120000"/>
              </a:lnSpc>
              <a:defRPr sz="1400" b="0">
                <a:solidFill>
                  <a:srgbClr val="516078"/>
                </a:solidFill>
                <a:latin typeface="Arial"/>
              </a:defRPr>
            </a:pPr>
            <a:r>
              <a:t>Complete this slide before a workplace session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85800" y="2641600"/>
            <a:ext cx="3429000" cy="2946400"/>
          </a:xfrm>
          <a:prstGeom prst="roundRect">
            <a:avLst/>
          </a:prstGeom>
          <a:solidFill>
            <a:srgbClr val="EAF2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14400" y="2870200"/>
            <a:ext cx="2971800" cy="377952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ct val="120000"/>
              </a:lnSpc>
              <a:defRPr sz="1600" b="1">
                <a:solidFill>
                  <a:srgbClr val="0B2D6B"/>
                </a:solidFill>
                <a:latin typeface="Arial"/>
              </a:defRPr>
            </a:pPr>
            <a:r>
              <a:t>Committee details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3311652"/>
            <a:ext cx="2971800" cy="2149348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ct val="120000"/>
              </a:lnSpc>
              <a:defRPr sz="1320" b="0">
                <a:solidFill>
                  <a:srgbClr val="0B2D6B"/>
                </a:solidFill>
                <a:latin typeface="Arial"/>
              </a:defRPr>
            </a:pPr>
            <a:r>
              <a:t>Insert verified committee name, current members and the correct district route where applicable.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81500" y="2641600"/>
            <a:ext cx="3429000" cy="2946400"/>
          </a:xfrm>
          <a:prstGeom prst="roundRect">
            <a:avLst/>
          </a:prstGeom>
          <a:solidFill>
            <a:srgbClr val="EAF2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610100" y="2870200"/>
            <a:ext cx="2971800" cy="377952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ct val="120000"/>
              </a:lnSpc>
              <a:defRPr sz="1600" b="1">
                <a:solidFill>
                  <a:srgbClr val="0B2D6B"/>
                </a:solidFill>
                <a:latin typeface="Arial"/>
              </a:defRPr>
            </a:pPr>
            <a:r>
              <a:t>Confidential contact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10100" y="3311652"/>
            <a:ext cx="2971800" cy="2149348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ct val="120000"/>
              </a:lnSpc>
              <a:defRPr sz="1320" b="0">
                <a:solidFill>
                  <a:srgbClr val="0B2D6B"/>
                </a:solidFill>
                <a:latin typeface="Arial"/>
              </a:defRPr>
            </a:pPr>
            <a:r>
              <a:t>Insert the approved email, number or reporting channel. Do not send confidential complaints through a public training-enquiry form.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77200" y="2641600"/>
            <a:ext cx="3429000" cy="2946400"/>
          </a:xfrm>
          <a:prstGeom prst="roundRect">
            <a:avLst/>
          </a:prstGeom>
          <a:solidFill>
            <a:srgbClr val="EAF2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305800" y="2870200"/>
            <a:ext cx="2971800" cy="377952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ct val="120000"/>
              </a:lnSpc>
              <a:defRPr sz="1600" b="1">
                <a:solidFill>
                  <a:srgbClr val="0B2D6B"/>
                </a:solidFill>
                <a:latin typeface="Arial"/>
              </a:defRPr>
            </a:pPr>
            <a:r>
              <a:t>Policy and support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05800" y="3311652"/>
            <a:ext cx="2971800" cy="2149348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ct val="120000"/>
              </a:lnSpc>
              <a:defRPr sz="1320" b="0">
                <a:solidFill>
                  <a:srgbClr val="0B2D6B"/>
                </a:solidFill>
                <a:latin typeface="Arial"/>
              </a:defRPr>
            </a:pPr>
            <a:r>
              <a:t>Insert the policy location, available assistance and accessibility/language support. Explain who receives complaints and protects records.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85800" y="6032500"/>
            <a:ext cx="10160000" cy="533400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ct val="120000"/>
              </a:lnSpc>
              <a:defRPr sz="900" b="0">
                <a:solidFill>
                  <a:srgbClr val="516078"/>
                </a:solidFill>
                <a:latin typeface="Arial"/>
              </a:defRPr>
            </a:pPr>
            <a:r>
              <a:t>Trainer preparation fields—not live Sankhla complaint contacts. Verify before presenting.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922000" y="6502400"/>
            <a:ext cx="635000" cy="254000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ct val="120000"/>
              </a:lnSpc>
              <a:defRPr sz="900" b="0">
                <a:solidFill>
                  <a:srgbClr val="516078"/>
                </a:solidFill>
                <a:latin typeface="Arial"/>
              </a:defRPr>
            </a:pPr>
            <a:r>
              <a:t>14 / 15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114300"/>
          </a:xfrm>
          <a:prstGeom prst="rect">
            <a:avLst/>
          </a:prstGeom>
          <a:solidFill>
            <a:srgbClr val="0B2D6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sankhla-co-wordmark-2026092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266700"/>
            <a:ext cx="3251200" cy="6096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85800" y="1270000"/>
            <a:ext cx="10820400" cy="990599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ct val="120000"/>
              </a:lnSpc>
              <a:defRPr sz="2900" b="1">
                <a:solidFill>
                  <a:srgbClr val="0B2D6B"/>
                </a:solidFill>
                <a:latin typeface="Arial"/>
              </a:defRPr>
            </a:pPr>
            <a:r>
              <a:t>Sources, use and further reading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1930400"/>
            <a:ext cx="10820400" cy="558800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ct val="120000"/>
              </a:lnSpc>
              <a:defRPr sz="1400" b="0">
                <a:solidFill>
                  <a:srgbClr val="516078"/>
                </a:solidFill>
                <a:latin typeface="Arial"/>
              </a:defRPr>
            </a:pPr>
            <a:r>
              <a:t>A reference aid—not a guarantee of compliance or substitute for advice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85800" y="2641600"/>
            <a:ext cx="3429000" cy="2946400"/>
          </a:xfrm>
          <a:prstGeom prst="roundRect">
            <a:avLst/>
          </a:prstGeom>
          <a:solidFill>
            <a:srgbClr val="EAF2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14400" y="2870200"/>
            <a:ext cx="2971800" cy="377952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ct val="120000"/>
              </a:lnSpc>
              <a:defRPr sz="1600" b="1">
                <a:solidFill>
                  <a:srgbClr val="0B2D6B"/>
                </a:solidFill>
                <a:latin typeface="Arial"/>
              </a:defRPr>
            </a:pPr>
            <a:r>
              <a:t>Primary law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3311652"/>
            <a:ext cx="2971800" cy="2149348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ct val="120000"/>
              </a:lnSpc>
              <a:defRPr sz="1320" b="0">
                <a:solidFill>
                  <a:srgbClr val="0B2D6B"/>
                </a:solidFill>
                <a:latin typeface="Arial"/>
              </a:defRPr>
            </a:pPr>
            <a:r>
              <a:t>Sexual Harassment of Women at Workplace (Prevention, Prohibition and Redressal) Act, 2013. India Code official text; sections cited throughout.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81500" y="2641600"/>
            <a:ext cx="3429000" cy="2946400"/>
          </a:xfrm>
          <a:prstGeom prst="roundRect">
            <a:avLst/>
          </a:prstGeom>
          <a:solidFill>
            <a:srgbClr val="EAF2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610100" y="2870200"/>
            <a:ext cx="2971800" cy="377952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ct val="120000"/>
              </a:lnSpc>
              <a:defRPr sz="1600" b="1">
                <a:solidFill>
                  <a:srgbClr val="0B2D6B"/>
                </a:solidFill>
                <a:latin typeface="Arial"/>
              </a:defRPr>
            </a:pPr>
            <a:r>
              <a:t>Use this resource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10100" y="3311652"/>
            <a:ext cx="2971800" cy="2149348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ct val="120000"/>
              </a:lnSpc>
              <a:defRPr sz="1320" b="0">
                <a:solidFill>
                  <a:srgbClr val="0B2D6B"/>
                </a:solidFill>
                <a:latin typeface="Arial"/>
              </a:defRPr>
            </a:pPr>
            <a:r>
              <a:t>Adapt for internal workplace awareness. Retain source credits, update local contacts and have substantive changes reviewed.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77200" y="2641600"/>
            <a:ext cx="3429000" cy="2946400"/>
          </a:xfrm>
          <a:prstGeom prst="roundRect">
            <a:avLst/>
          </a:prstGeom>
          <a:solidFill>
            <a:srgbClr val="EAF2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305800" y="2870200"/>
            <a:ext cx="2971800" cy="377952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ct val="120000"/>
              </a:lnSpc>
              <a:defRPr sz="1600" b="1">
                <a:solidFill>
                  <a:srgbClr val="0B2D6B"/>
                </a:solidFill>
                <a:latin typeface="Arial"/>
              </a:defRPr>
            </a:pPr>
            <a:r>
              <a:t>Edition and scope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05800" y="3311652"/>
            <a:ext cx="2971800" cy="2149348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ct val="120000"/>
              </a:lnSpc>
              <a:defRPr sz="1320" b="0">
                <a:solidFill>
                  <a:srgbClr val="0B2D6B"/>
                </a:solidFill>
                <a:latin typeface="Arial"/>
              </a:defRPr>
            </a:pPr>
            <a:r>
              <a:t>Reviewed 7 October 2026. Check current Rules and district/state directions. Live inquiries, specialised committee training and legal advice require their own scope.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85800" y="6032500"/>
            <a:ext cx="10160000" cy="533400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ct val="120000"/>
              </a:lnSpc>
              <a:defRPr sz="900" b="0">
                <a:solidFill>
                  <a:srgbClr val="516078"/>
                </a:solidFill>
                <a:latin typeface="Arial"/>
              </a:defRPr>
            </a:pPr>
            <a:r>
              <a:t>https://www.indiacode.nic.in/bitstream/123456789/2104/1/A2013-14.pdf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922000" y="6502400"/>
            <a:ext cx="635000" cy="254000"/>
          </a:xfrm>
          <a:prstGeom prst="rect">
            <a:avLst/>
          </a:prstGeom>
          <a:noFill/>
        </p:spPr>
        <p:txBody>
          <a:bodyPr wrap="square" tIns="0" bIns="0" lIns="0" rIns="0">
            <a:spAutoFit/>
          </a:bodyPr>
          <a:lstStyle/>
          <a:p>
            <a:pPr>
              <a:lnSpc>
                <a:spcPct val="120000"/>
              </a:lnSpc>
              <a:defRPr sz="900" b="0">
                <a:solidFill>
                  <a:srgbClr val="516078"/>
                </a:solidFill>
                <a:latin typeface="Arial"/>
              </a:defRPr>
            </a:pPr>
            <a:r>
              <a:t>15 / 15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PoSH Training Presentation 2026</dc:title>
  <dc:subject/>
  <dc:creator>Sankhla &amp; Co.</dc:creator>
  <cp:keywords/>
  <dc:description>generated using python-pptx</dc:description>
  <cp:lastModifiedBy>Steve Canny</cp:lastModifiedBy>
  <cp:revision>1</cp:revision>
  <dcterms:created xsi:type="dcterms:W3CDTF">2026-10-07T00:00:00Z</dcterms:created>
  <dcterms:modified xsi:type="dcterms:W3CDTF">2026-10-07T00:00:00Z</dcterms:modified>
  <cp:category/>
</cp:coreProperties>
</file>